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3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4C1586-6F6B-441F-90A8-12B7BA6BF2E2}" type="datetimeFigureOut">
              <a:rPr lang="en-US" smtClean="0"/>
              <a:t>7/29/2019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3604FB-701F-4485-B528-CB348AAC0ABE}" type="slidenum">
              <a:rPr lang="en-US" smtClean="0"/>
              <a:t>‹#›</a:t>
            </a:fld>
            <a:endParaRPr lang="en-US"/>
          </a:p>
        </p:txBody>
      </p:sp>
    </p:spTree>
    <p:extLst>
      <p:ext uri="{BB962C8B-B14F-4D97-AF65-F5344CB8AC3E}">
        <p14:creationId xmlns:p14="http://schemas.microsoft.com/office/powerpoint/2010/main" val="439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C1586-6F6B-441F-90A8-12B7BA6BF2E2}" type="datetimeFigureOut">
              <a:rPr lang="en-US" smtClean="0"/>
              <a:t>7/29/2019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3604FB-701F-4485-B528-CB348AAC0ABE}" type="slidenum">
              <a:rPr lang="en-US" smtClean="0"/>
              <a:t>‹#›</a:t>
            </a:fld>
            <a:endParaRPr lang="en-US"/>
          </a:p>
        </p:txBody>
      </p:sp>
    </p:spTree>
    <p:extLst>
      <p:ext uri="{BB962C8B-B14F-4D97-AF65-F5344CB8AC3E}">
        <p14:creationId xmlns:p14="http://schemas.microsoft.com/office/powerpoint/2010/main" val="1367995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C1586-6F6B-441F-90A8-12B7BA6BF2E2}" type="datetimeFigureOut">
              <a:rPr lang="en-US" smtClean="0"/>
              <a:t>7/29/2019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3604FB-701F-4485-B528-CB348AAC0ABE}" type="slidenum">
              <a:rPr lang="en-US" smtClean="0"/>
              <a:t>‹#›</a:t>
            </a:fld>
            <a:endParaRPr lang="en-US"/>
          </a:p>
        </p:txBody>
      </p:sp>
    </p:spTree>
    <p:extLst>
      <p:ext uri="{BB962C8B-B14F-4D97-AF65-F5344CB8AC3E}">
        <p14:creationId xmlns:p14="http://schemas.microsoft.com/office/powerpoint/2010/main" val="4292380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C1586-6F6B-441F-90A8-12B7BA6BF2E2}" type="datetimeFigureOut">
              <a:rPr lang="en-US" smtClean="0"/>
              <a:t>7/29/2019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3604FB-701F-4485-B528-CB348AAC0ABE}" type="slidenum">
              <a:rPr lang="en-US" smtClean="0"/>
              <a:t>‹#›</a:t>
            </a:fld>
            <a:endParaRPr lang="en-US"/>
          </a:p>
        </p:txBody>
      </p:sp>
    </p:spTree>
    <p:extLst>
      <p:ext uri="{BB962C8B-B14F-4D97-AF65-F5344CB8AC3E}">
        <p14:creationId xmlns:p14="http://schemas.microsoft.com/office/powerpoint/2010/main" val="4091984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4C1586-6F6B-441F-90A8-12B7BA6BF2E2}" type="datetimeFigureOut">
              <a:rPr lang="en-US" smtClean="0"/>
              <a:t>7/29/2019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3604FB-701F-4485-B528-CB348AAC0ABE}" type="slidenum">
              <a:rPr lang="en-US" smtClean="0"/>
              <a:t>‹#›</a:t>
            </a:fld>
            <a:endParaRPr lang="en-US"/>
          </a:p>
        </p:txBody>
      </p:sp>
    </p:spTree>
    <p:extLst>
      <p:ext uri="{BB962C8B-B14F-4D97-AF65-F5344CB8AC3E}">
        <p14:creationId xmlns:p14="http://schemas.microsoft.com/office/powerpoint/2010/main" val="1277002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4C1586-6F6B-441F-90A8-12B7BA6BF2E2}" type="datetimeFigureOut">
              <a:rPr lang="en-US" smtClean="0"/>
              <a:t>7/29/2019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3604FB-701F-4485-B528-CB348AAC0ABE}" type="slidenum">
              <a:rPr lang="en-US" smtClean="0"/>
              <a:t>‹#›</a:t>
            </a:fld>
            <a:endParaRPr lang="en-US"/>
          </a:p>
        </p:txBody>
      </p:sp>
    </p:spTree>
    <p:extLst>
      <p:ext uri="{BB962C8B-B14F-4D97-AF65-F5344CB8AC3E}">
        <p14:creationId xmlns:p14="http://schemas.microsoft.com/office/powerpoint/2010/main" val="1194057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4C1586-6F6B-441F-90A8-12B7BA6BF2E2}" type="datetimeFigureOut">
              <a:rPr lang="en-US" smtClean="0"/>
              <a:t>7/29/2019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3604FB-701F-4485-B528-CB348AAC0ABE}" type="slidenum">
              <a:rPr lang="en-US" smtClean="0"/>
              <a:t>‹#›</a:t>
            </a:fld>
            <a:endParaRPr lang="en-US"/>
          </a:p>
        </p:txBody>
      </p:sp>
    </p:spTree>
    <p:extLst>
      <p:ext uri="{BB962C8B-B14F-4D97-AF65-F5344CB8AC3E}">
        <p14:creationId xmlns:p14="http://schemas.microsoft.com/office/powerpoint/2010/main" val="3425441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4C1586-6F6B-441F-90A8-12B7BA6BF2E2}" type="datetimeFigureOut">
              <a:rPr lang="en-US" smtClean="0"/>
              <a:t>7/29/2019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3604FB-701F-4485-B528-CB348AAC0ABE}" type="slidenum">
              <a:rPr lang="en-US" smtClean="0"/>
              <a:t>‹#›</a:t>
            </a:fld>
            <a:endParaRPr lang="en-US"/>
          </a:p>
        </p:txBody>
      </p:sp>
    </p:spTree>
    <p:extLst>
      <p:ext uri="{BB962C8B-B14F-4D97-AF65-F5344CB8AC3E}">
        <p14:creationId xmlns:p14="http://schemas.microsoft.com/office/powerpoint/2010/main" val="3119336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C1586-6F6B-441F-90A8-12B7BA6BF2E2}" type="datetimeFigureOut">
              <a:rPr lang="en-US" smtClean="0"/>
              <a:t>7/29/2019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3604FB-701F-4485-B528-CB348AAC0ABE}" type="slidenum">
              <a:rPr lang="en-US" smtClean="0"/>
              <a:t>‹#›</a:t>
            </a:fld>
            <a:endParaRPr lang="en-US"/>
          </a:p>
        </p:txBody>
      </p:sp>
    </p:spTree>
    <p:extLst>
      <p:ext uri="{BB962C8B-B14F-4D97-AF65-F5344CB8AC3E}">
        <p14:creationId xmlns:p14="http://schemas.microsoft.com/office/powerpoint/2010/main" val="3065541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4C1586-6F6B-441F-90A8-12B7BA6BF2E2}" type="datetimeFigureOut">
              <a:rPr lang="en-US" smtClean="0"/>
              <a:t>7/29/2019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3604FB-701F-4485-B528-CB348AAC0ABE}" type="slidenum">
              <a:rPr lang="en-US" smtClean="0"/>
              <a:t>‹#›</a:t>
            </a:fld>
            <a:endParaRPr lang="en-US"/>
          </a:p>
        </p:txBody>
      </p:sp>
    </p:spTree>
    <p:extLst>
      <p:ext uri="{BB962C8B-B14F-4D97-AF65-F5344CB8AC3E}">
        <p14:creationId xmlns:p14="http://schemas.microsoft.com/office/powerpoint/2010/main" val="2824041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4C1586-6F6B-441F-90A8-12B7BA6BF2E2}" type="datetimeFigureOut">
              <a:rPr lang="en-US" smtClean="0"/>
              <a:t>7/29/2019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3604FB-701F-4485-B528-CB348AAC0ABE}" type="slidenum">
              <a:rPr lang="en-US" smtClean="0"/>
              <a:t>‹#›</a:t>
            </a:fld>
            <a:endParaRPr lang="en-US"/>
          </a:p>
        </p:txBody>
      </p:sp>
    </p:spTree>
    <p:extLst>
      <p:ext uri="{BB962C8B-B14F-4D97-AF65-F5344CB8AC3E}">
        <p14:creationId xmlns:p14="http://schemas.microsoft.com/office/powerpoint/2010/main" val="793831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C1586-6F6B-441F-90A8-12B7BA6BF2E2}" type="datetimeFigureOut">
              <a:rPr lang="en-US" smtClean="0"/>
              <a:t>7/29/2019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3604FB-701F-4485-B528-CB348AAC0ABE}" type="slidenum">
              <a:rPr lang="en-US" smtClean="0"/>
              <a:t>‹#›</a:t>
            </a:fld>
            <a:endParaRPr lang="en-US"/>
          </a:p>
        </p:txBody>
      </p:sp>
    </p:spTree>
    <p:extLst>
      <p:ext uri="{BB962C8B-B14F-4D97-AF65-F5344CB8AC3E}">
        <p14:creationId xmlns:p14="http://schemas.microsoft.com/office/powerpoint/2010/main" val="3114916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838200"/>
            <a:ext cx="8382000" cy="4893647"/>
          </a:xfrm>
          <a:prstGeom prst="rect">
            <a:avLst/>
          </a:prstGeom>
        </p:spPr>
        <p:txBody>
          <a:bodyPr wrap="square">
            <a:spAutoFit/>
          </a:bodyPr>
          <a:lstStyle/>
          <a:p>
            <a:pPr algn="ctr"/>
            <a:r>
              <a:rPr lang="vi-VN" sz="3200" dirty="0" smtClean="0"/>
              <a:t>CHƯƠNG TRÌNH GIÁO DỤC PHỔ THÔNG </a:t>
            </a:r>
            <a:endParaRPr lang="en-US" sz="3200" dirty="0" smtClean="0"/>
          </a:p>
          <a:p>
            <a:pPr algn="ctr"/>
            <a:endParaRPr lang="en-US" sz="3600" dirty="0" smtClean="0"/>
          </a:p>
          <a:p>
            <a:pPr algn="ctr"/>
            <a:endParaRPr lang="en-US" sz="3600" dirty="0" smtClean="0"/>
          </a:p>
          <a:p>
            <a:pPr algn="ctr"/>
            <a:r>
              <a:rPr lang="vi-VN" sz="4000" b="1" dirty="0" smtClean="0"/>
              <a:t>MÔN GIÁO DỤC THỂ CHẤT </a:t>
            </a:r>
            <a:endParaRPr lang="en-US" sz="4000" b="1" dirty="0" smtClean="0"/>
          </a:p>
          <a:p>
            <a:pPr algn="ctr"/>
            <a:endParaRPr lang="en-US" sz="3600" dirty="0" smtClean="0"/>
          </a:p>
          <a:p>
            <a:pPr algn="ctr"/>
            <a:endParaRPr lang="en-US" sz="3600" dirty="0" smtClean="0"/>
          </a:p>
          <a:p>
            <a:pPr algn="ctr"/>
            <a:r>
              <a:rPr lang="vi-VN" sz="3200" dirty="0" smtClean="0"/>
              <a:t>(Ban hành kèm theo Thông tư số 32/2018/TT-BGDĐT ngày 26 tháng 12 năm 2018 của Bộ trưởng Bộ Giáo dục và Đào tạo)</a:t>
            </a:r>
            <a:endParaRPr lang="en-US" sz="3200" dirty="0"/>
          </a:p>
        </p:txBody>
      </p:sp>
    </p:spTree>
    <p:extLst>
      <p:ext uri="{BB962C8B-B14F-4D97-AF65-F5344CB8AC3E}">
        <p14:creationId xmlns:p14="http://schemas.microsoft.com/office/powerpoint/2010/main" val="3966898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685800"/>
            <a:ext cx="8534400" cy="5016758"/>
          </a:xfrm>
          <a:prstGeom prst="rect">
            <a:avLst/>
          </a:prstGeom>
        </p:spPr>
        <p:txBody>
          <a:bodyPr wrap="square">
            <a:spAutoFit/>
          </a:bodyPr>
          <a:lstStyle/>
          <a:p>
            <a:pPr algn="ctr"/>
            <a:r>
              <a:rPr lang="vi-VN" sz="3200" dirty="0" smtClean="0"/>
              <a:t>Mục tiêu cấp tiểu học </a:t>
            </a:r>
            <a:endParaRPr lang="en-US" sz="3200" dirty="0" smtClean="0"/>
          </a:p>
          <a:p>
            <a:pPr algn="just"/>
            <a:endParaRPr lang="en-US" sz="3200" dirty="0" smtClean="0"/>
          </a:p>
          <a:p>
            <a:pPr algn="just"/>
            <a:r>
              <a:rPr lang="vi-VN" sz="3200" dirty="0" smtClean="0"/>
              <a:t>Môn Giáo dục thể chất giúp học sinh biết cách chăm sóc sức khoẻ và vệ sinh thân thể, bước đầu hình thành các kĩ năng vận động cơ bản, thói quen tập luyện thể dục thể thao, tham gia tích cực các hoạt động thể dục, thể thao nhằm phát triển các tố chất thể lực, làm cơ sở để phát triển toàn diện và phát hiện năng khiếu thể thao.</a:t>
            </a:r>
            <a:endParaRPr lang="en-US" sz="3200" dirty="0"/>
          </a:p>
        </p:txBody>
      </p:sp>
    </p:spTree>
    <p:extLst>
      <p:ext uri="{BB962C8B-B14F-4D97-AF65-F5344CB8AC3E}">
        <p14:creationId xmlns:p14="http://schemas.microsoft.com/office/powerpoint/2010/main" val="3175389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228600"/>
            <a:ext cx="6763390" cy="584775"/>
          </a:xfrm>
          <a:prstGeom prst="rect">
            <a:avLst/>
          </a:prstGeom>
        </p:spPr>
        <p:txBody>
          <a:bodyPr wrap="none">
            <a:spAutoFit/>
          </a:bodyPr>
          <a:lstStyle/>
          <a:p>
            <a:r>
              <a:rPr lang="vi-VN" sz="3200" dirty="0" smtClean="0"/>
              <a:t>Yêu cầu cần đạt và nội dung ở lớp</a:t>
            </a:r>
            <a:r>
              <a:rPr lang="en-US" sz="3200" dirty="0" smtClean="0"/>
              <a:t> 1</a:t>
            </a:r>
          </a:p>
        </p:txBody>
      </p:sp>
      <p:graphicFrame>
        <p:nvGraphicFramePr>
          <p:cNvPr id="3" name="Table 2"/>
          <p:cNvGraphicFramePr>
            <a:graphicFrameLocks noGrp="1"/>
          </p:cNvGraphicFramePr>
          <p:nvPr>
            <p:extLst>
              <p:ext uri="{D42A27DB-BD31-4B8C-83A1-F6EECF244321}">
                <p14:modId xmlns:p14="http://schemas.microsoft.com/office/powerpoint/2010/main" val="1910853350"/>
              </p:ext>
            </p:extLst>
          </p:nvPr>
        </p:nvGraphicFramePr>
        <p:xfrm>
          <a:off x="381000" y="1397000"/>
          <a:ext cx="8458200" cy="4145280"/>
        </p:xfrm>
        <a:graphic>
          <a:graphicData uri="http://schemas.openxmlformats.org/drawingml/2006/table">
            <a:tbl>
              <a:tblPr firstRow="1" bandRow="1">
                <a:tableStyleId>{5C22544A-7EE6-4342-B048-85BDC9FD1C3A}</a:tableStyleId>
              </a:tblPr>
              <a:tblGrid>
                <a:gridCol w="4229100"/>
                <a:gridCol w="4229100"/>
              </a:tblGrid>
              <a:tr h="370840">
                <a:tc>
                  <a:txBody>
                    <a:bodyPr/>
                    <a:lstStyle/>
                    <a:p>
                      <a:pPr algn="ctr"/>
                      <a:r>
                        <a:rPr lang="en-US" sz="2000" dirty="0" err="1" smtClean="0">
                          <a:solidFill>
                            <a:schemeClr val="tx1"/>
                          </a:solidFill>
                        </a:rPr>
                        <a:t>Nội</a:t>
                      </a:r>
                      <a:r>
                        <a:rPr lang="en-US" sz="2000" dirty="0" smtClean="0">
                          <a:solidFill>
                            <a:schemeClr val="tx1"/>
                          </a:solidFill>
                        </a:rPr>
                        <a:t> dung</a:t>
                      </a:r>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000" dirty="0" err="1" smtClean="0">
                          <a:solidFill>
                            <a:schemeClr val="tx1"/>
                          </a:solidFill>
                        </a:rPr>
                        <a:t>Yêu</a:t>
                      </a:r>
                      <a:r>
                        <a:rPr lang="en-US" sz="2000" baseline="0" dirty="0" smtClean="0">
                          <a:solidFill>
                            <a:schemeClr val="tx1"/>
                          </a:solidFill>
                        </a:rPr>
                        <a:t> </a:t>
                      </a:r>
                      <a:r>
                        <a:rPr lang="en-US" sz="2000" baseline="0" dirty="0" err="1" smtClean="0">
                          <a:solidFill>
                            <a:schemeClr val="tx1"/>
                          </a:solidFill>
                        </a:rPr>
                        <a:t>cầu</a:t>
                      </a:r>
                      <a:r>
                        <a:rPr lang="en-US" sz="2000" baseline="0" dirty="0" smtClean="0">
                          <a:solidFill>
                            <a:schemeClr val="tx1"/>
                          </a:solidFill>
                        </a:rPr>
                        <a:t> </a:t>
                      </a:r>
                      <a:r>
                        <a:rPr lang="en-US" sz="2000" baseline="0" dirty="0" err="1" smtClean="0">
                          <a:solidFill>
                            <a:schemeClr val="tx1"/>
                          </a:solidFill>
                        </a:rPr>
                        <a:t>cần</a:t>
                      </a:r>
                      <a:r>
                        <a:rPr lang="en-US" sz="2000" baseline="0" dirty="0" smtClean="0">
                          <a:solidFill>
                            <a:schemeClr val="tx1"/>
                          </a:solidFill>
                        </a:rPr>
                        <a:t> </a:t>
                      </a:r>
                      <a:r>
                        <a:rPr lang="en-US" sz="2000" baseline="0" dirty="0" err="1" smtClean="0">
                          <a:solidFill>
                            <a:schemeClr val="tx1"/>
                          </a:solidFill>
                        </a:rPr>
                        <a:t>đạt</a:t>
                      </a:r>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0840">
                <a:tc>
                  <a:txBody>
                    <a:bodyPr/>
                    <a:lstStyle/>
                    <a:p>
                      <a:pPr algn="just"/>
                      <a:r>
                        <a:rPr lang="vi-VN" sz="2000" b="1" dirty="0" smtClean="0"/>
                        <a:t>KIẾN THỨC CHUNG </a:t>
                      </a:r>
                      <a:endParaRPr lang="en-US" sz="2000" b="1" dirty="0" smtClean="0"/>
                    </a:p>
                    <a:p>
                      <a:pPr algn="just"/>
                      <a:r>
                        <a:rPr lang="vi-VN" sz="2000" dirty="0" smtClean="0"/>
                        <a:t>Vệ sinh sân tập, chuẩn bị dụng cụ trong tập luyện. </a:t>
                      </a:r>
                      <a:endParaRPr lang="en-US" sz="2000" dirty="0" smtClean="0"/>
                    </a:p>
                    <a:p>
                      <a:pPr algn="just"/>
                      <a:r>
                        <a:rPr lang="vi-VN" sz="2000" b="1" dirty="0" smtClean="0"/>
                        <a:t>VẬN ĐỘNG CƠ BẢN </a:t>
                      </a:r>
                      <a:endParaRPr lang="en-US" sz="2000" b="1" dirty="0" smtClean="0"/>
                    </a:p>
                    <a:p>
                      <a:pPr algn="just"/>
                      <a:r>
                        <a:rPr lang="vi-VN" sz="2000" dirty="0" smtClean="0"/>
                        <a:t>Đội hình đội ngũ </a:t>
                      </a:r>
                      <a:endParaRPr lang="en-US" sz="2000" dirty="0" smtClean="0"/>
                    </a:p>
                    <a:p>
                      <a:pPr algn="just"/>
                      <a:r>
                        <a:rPr lang="vi-VN" sz="2000" dirty="0" smtClean="0"/>
                        <a:t>– Các tư thế đứng nghiêm, đứng nghỉ</a:t>
                      </a:r>
                      <a:endParaRPr lang="en-US" sz="2000" dirty="0" smtClean="0"/>
                    </a:p>
                    <a:p>
                      <a:pPr algn="just"/>
                      <a:r>
                        <a:rPr lang="vi-VN" sz="2000" dirty="0" smtClean="0"/>
                        <a:t> – Tập hợp đội hình hàng dọc, hàng ngang, dóng hàng, điểm số. </a:t>
                      </a:r>
                      <a:endParaRPr lang="en-US" sz="2000" dirty="0" smtClean="0"/>
                    </a:p>
                    <a:p>
                      <a:pPr algn="just"/>
                      <a:r>
                        <a:rPr lang="vi-VN" sz="2000" dirty="0" smtClean="0"/>
                        <a:t>– Động tác quay các hướng </a:t>
                      </a:r>
                      <a:endParaRPr lang="en-US" sz="2000" dirty="0" smtClean="0"/>
                    </a:p>
                    <a:p>
                      <a:pPr algn="just"/>
                      <a:r>
                        <a:rPr lang="vi-VN" sz="2000" dirty="0" smtClean="0"/>
                        <a:t>– Trò chơi rèn luyện đội hình đội ngũ</a:t>
                      </a:r>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just"/>
                      <a:r>
                        <a:rPr lang="vi-VN" sz="2000" dirty="0" smtClean="0"/>
                        <a:t>– Biết thực hiện vệ sinh sân tập, chuẩn bị dụng cụ trong tập luyện. </a:t>
                      </a:r>
                      <a:endParaRPr lang="en-US" sz="2000" dirty="0" smtClean="0"/>
                    </a:p>
                    <a:p>
                      <a:pPr algn="just"/>
                      <a:r>
                        <a:rPr lang="vi-VN" sz="2000" dirty="0" smtClean="0"/>
                        <a:t>– Biết quan sát tranh ảnh và động tác làm mẫu của giáo viên để tập luyện. </a:t>
                      </a:r>
                      <a:endParaRPr lang="en-US" sz="2000" dirty="0" smtClean="0"/>
                    </a:p>
                    <a:p>
                      <a:pPr algn="just"/>
                      <a:r>
                        <a:rPr lang="vi-VN" sz="2000" dirty="0" smtClean="0"/>
                        <a:t>– Thực hiện được nội dung đội hình đội ngũ; các động tác bài tập thể dục; các tư thế và kĩ năng vận động cơ bản; các động tác cơ bản của nội dung thể thao được học.</a:t>
                      </a:r>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317538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83805348"/>
              </p:ext>
            </p:extLst>
          </p:nvPr>
        </p:nvGraphicFramePr>
        <p:xfrm>
          <a:off x="381000" y="381000"/>
          <a:ext cx="8458200" cy="5669280"/>
        </p:xfrm>
        <a:graphic>
          <a:graphicData uri="http://schemas.openxmlformats.org/drawingml/2006/table">
            <a:tbl>
              <a:tblPr firstRow="1" bandRow="1">
                <a:tableStyleId>{5C22544A-7EE6-4342-B048-85BDC9FD1C3A}</a:tableStyleId>
              </a:tblPr>
              <a:tblGrid>
                <a:gridCol w="4800600"/>
                <a:gridCol w="3657600"/>
              </a:tblGrid>
              <a:tr h="370840">
                <a:tc>
                  <a:txBody>
                    <a:bodyPr/>
                    <a:lstStyle/>
                    <a:p>
                      <a:pPr algn="ctr"/>
                      <a:r>
                        <a:rPr lang="en-US" sz="2000" dirty="0" err="1" smtClean="0">
                          <a:solidFill>
                            <a:schemeClr val="tx1"/>
                          </a:solidFill>
                        </a:rPr>
                        <a:t>Nội</a:t>
                      </a:r>
                      <a:r>
                        <a:rPr lang="en-US" sz="2000" dirty="0" smtClean="0">
                          <a:solidFill>
                            <a:schemeClr val="tx1"/>
                          </a:solidFill>
                        </a:rPr>
                        <a:t> dung</a:t>
                      </a:r>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000" dirty="0" err="1" smtClean="0">
                          <a:solidFill>
                            <a:schemeClr val="tx1"/>
                          </a:solidFill>
                        </a:rPr>
                        <a:t>Yêu</a:t>
                      </a:r>
                      <a:r>
                        <a:rPr lang="en-US" sz="2000" baseline="0" dirty="0" smtClean="0">
                          <a:solidFill>
                            <a:schemeClr val="tx1"/>
                          </a:solidFill>
                        </a:rPr>
                        <a:t> </a:t>
                      </a:r>
                      <a:r>
                        <a:rPr lang="en-US" sz="2000" baseline="0" dirty="0" err="1" smtClean="0">
                          <a:solidFill>
                            <a:schemeClr val="tx1"/>
                          </a:solidFill>
                        </a:rPr>
                        <a:t>cầu</a:t>
                      </a:r>
                      <a:r>
                        <a:rPr lang="en-US" sz="2000" baseline="0" dirty="0" smtClean="0">
                          <a:solidFill>
                            <a:schemeClr val="tx1"/>
                          </a:solidFill>
                        </a:rPr>
                        <a:t> </a:t>
                      </a:r>
                      <a:r>
                        <a:rPr lang="en-US" sz="2000" baseline="0" dirty="0" err="1" smtClean="0">
                          <a:solidFill>
                            <a:schemeClr val="tx1"/>
                          </a:solidFill>
                        </a:rPr>
                        <a:t>cần</a:t>
                      </a:r>
                      <a:r>
                        <a:rPr lang="en-US" sz="2000" baseline="0" dirty="0" smtClean="0">
                          <a:solidFill>
                            <a:schemeClr val="tx1"/>
                          </a:solidFill>
                        </a:rPr>
                        <a:t> </a:t>
                      </a:r>
                      <a:r>
                        <a:rPr lang="en-US" sz="2000" baseline="0" dirty="0" err="1" smtClean="0">
                          <a:solidFill>
                            <a:schemeClr val="tx1"/>
                          </a:solidFill>
                        </a:rPr>
                        <a:t>đạt</a:t>
                      </a:r>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084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000" b="0" i="0" u="none" strike="noStrike" kern="1200" cap="none" spc="0" normalizeH="0" baseline="0" noProof="0" dirty="0" smtClean="0">
                          <a:ln>
                            <a:noFill/>
                          </a:ln>
                          <a:solidFill>
                            <a:prstClr val="black"/>
                          </a:solidFill>
                          <a:effectLst/>
                          <a:uLnTx/>
                          <a:uFillTx/>
                          <a:latin typeface="+mn-lt"/>
                          <a:ea typeface="+mn-ea"/>
                          <a:cs typeface="+mn-cs"/>
                        </a:rPr>
                        <a:t>Bài tập thể dục </a:t>
                      </a:r>
                      <a:endParaRPr kumimoji="0" lang="en-US" sz="2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000" b="0" i="0" u="none" strike="noStrike" kern="1200" cap="none" spc="0" normalizeH="0" baseline="0" noProof="0" dirty="0" smtClean="0">
                          <a:ln>
                            <a:noFill/>
                          </a:ln>
                          <a:solidFill>
                            <a:prstClr val="black"/>
                          </a:solidFill>
                          <a:effectLst/>
                          <a:uLnTx/>
                          <a:uFillTx/>
                          <a:latin typeface="+mn-lt"/>
                          <a:ea typeface="+mn-ea"/>
                          <a:cs typeface="+mn-cs"/>
                        </a:rPr>
                        <a:t>– Các động tác thể dục phù hợp với đặc điểm lứa tuổi </a:t>
                      </a:r>
                      <a:endParaRPr kumimoji="0" lang="en-US" sz="2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000" b="0" i="0" u="none" strike="noStrike" kern="1200" cap="none" spc="0" normalizeH="0" baseline="0" noProof="0" dirty="0" smtClean="0">
                          <a:ln>
                            <a:noFill/>
                          </a:ln>
                          <a:solidFill>
                            <a:prstClr val="black"/>
                          </a:solidFill>
                          <a:effectLst/>
                          <a:uLnTx/>
                          <a:uFillTx/>
                          <a:latin typeface="+mn-lt"/>
                          <a:ea typeface="+mn-ea"/>
                          <a:cs typeface="+mn-cs"/>
                        </a:rPr>
                        <a:t>– Trò chơi bổ trợ khéo léo Tư thế và kĩ năng vận động cơ bản </a:t>
                      </a:r>
                      <a:endParaRPr kumimoji="0" lang="en-US" sz="2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000" b="0" i="0" u="none" strike="noStrike" kern="1200" cap="none" spc="0" normalizeH="0" baseline="0" noProof="0" dirty="0" smtClean="0">
                          <a:ln>
                            <a:noFill/>
                          </a:ln>
                          <a:solidFill>
                            <a:prstClr val="black"/>
                          </a:solidFill>
                          <a:effectLst/>
                          <a:uLnTx/>
                          <a:uFillTx/>
                          <a:latin typeface="+mn-lt"/>
                          <a:ea typeface="+mn-ea"/>
                          <a:cs typeface="+mn-cs"/>
                        </a:rPr>
                        <a:t>– Các tư thế hoạt động vận động cơ bản của đầu, cổ, tay, chân </a:t>
                      </a:r>
                      <a:endParaRPr kumimoji="0" lang="en-US" sz="2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000" b="0" i="0" u="none" strike="noStrike" kern="1200" cap="none" spc="0" normalizeH="0" baseline="0" noProof="0" dirty="0" smtClean="0">
                          <a:ln>
                            <a:noFill/>
                          </a:ln>
                          <a:solidFill>
                            <a:prstClr val="black"/>
                          </a:solidFill>
                          <a:effectLst/>
                          <a:uLnTx/>
                          <a:uFillTx/>
                          <a:latin typeface="+mn-lt"/>
                          <a:ea typeface="+mn-ea"/>
                          <a:cs typeface="+mn-cs"/>
                        </a:rPr>
                        <a:t>– Các hoạt động vận động phối hợp của cơ thể </a:t>
                      </a:r>
                      <a:endParaRPr kumimoji="0" lang="en-US" sz="2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000" b="0" i="0" u="none" strike="noStrike" kern="1200" cap="none" spc="0" normalizeH="0" baseline="0" noProof="0" dirty="0" smtClean="0">
                          <a:ln>
                            <a:noFill/>
                          </a:ln>
                          <a:solidFill>
                            <a:prstClr val="black"/>
                          </a:solidFill>
                          <a:effectLst/>
                          <a:uLnTx/>
                          <a:uFillTx/>
                          <a:latin typeface="+mn-lt"/>
                          <a:ea typeface="+mn-ea"/>
                          <a:cs typeface="+mn-cs"/>
                        </a:rPr>
                        <a:t>– Trò chơi rèn luyện kĩ năng vận động và phản xạ </a:t>
                      </a:r>
                      <a:endParaRPr kumimoji="0" lang="en-US" sz="2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000" b="1" i="0" u="none" strike="noStrike" kern="1200" cap="none" spc="0" normalizeH="0" baseline="0" noProof="0" dirty="0" smtClean="0">
                          <a:ln>
                            <a:noFill/>
                          </a:ln>
                          <a:solidFill>
                            <a:prstClr val="black"/>
                          </a:solidFill>
                          <a:effectLst/>
                          <a:uLnTx/>
                          <a:uFillTx/>
                          <a:latin typeface="+mn-lt"/>
                          <a:ea typeface="+mn-ea"/>
                          <a:cs typeface="+mn-cs"/>
                        </a:rPr>
                        <a:t>THỂ THAO TỰ CHỌN </a:t>
                      </a:r>
                      <a:endParaRPr kumimoji="0" lang="en-US" sz="20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000" b="0" i="0" u="none" strike="noStrike" kern="1200" cap="none" spc="0" normalizeH="0" baseline="0" noProof="0" dirty="0" smtClean="0">
                          <a:ln>
                            <a:noFill/>
                          </a:ln>
                          <a:solidFill>
                            <a:prstClr val="black"/>
                          </a:solidFill>
                          <a:effectLst/>
                          <a:uLnTx/>
                          <a:uFillTx/>
                          <a:latin typeface="+mn-lt"/>
                          <a:ea typeface="+mn-ea"/>
                          <a:cs typeface="+mn-cs"/>
                        </a:rPr>
                        <a:t>– Tập luyện một trong các nội dung thể thao phù hợp với đặc điểm lứa tuổi </a:t>
                      </a:r>
                      <a:endParaRPr kumimoji="0" lang="en-US" sz="2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000" b="0" i="0" u="none" strike="noStrike" kern="1200" cap="none" spc="0" normalizeH="0" baseline="0" noProof="0" dirty="0" smtClean="0">
                          <a:ln>
                            <a:noFill/>
                          </a:ln>
                          <a:solidFill>
                            <a:prstClr val="black"/>
                          </a:solidFill>
                          <a:effectLst/>
                          <a:uLnTx/>
                          <a:uFillTx/>
                          <a:latin typeface="+mn-lt"/>
                          <a:ea typeface="+mn-ea"/>
                          <a:cs typeface="+mn-cs"/>
                        </a:rPr>
                        <a:t>– Trò chơi vận động bổ trợ môn thể thao ưa thích</a:t>
                      </a:r>
                      <a:endParaRPr kumimoji="0" lang="en-US" sz="2000" b="0" i="0" u="none" strike="noStrike" kern="1200" cap="none" spc="0" normalizeH="0" baseline="0" noProof="0" dirty="0" smtClean="0">
                        <a:ln>
                          <a:noFill/>
                        </a:ln>
                        <a:solidFill>
                          <a:prstClr val="black"/>
                        </a:solidFill>
                        <a:effectLst/>
                        <a:uLnTx/>
                        <a:uFillTx/>
                        <a:latin typeface="+mn-lt"/>
                        <a:ea typeface="+mn-ea"/>
                        <a:cs typeface="+mn-cs"/>
                      </a:endParaRPr>
                    </a:p>
                    <a:p>
                      <a:pPr algn="just"/>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just"/>
                      <a:r>
                        <a:rPr lang="vi-VN" sz="2000" dirty="0" smtClean="0"/>
                        <a:t>– Tham gia chơi tích cực các trò chơi vận động rèn luyện tư thế, tác phong, phản xạ và bổ trợ môn thể thao ưa thích. </a:t>
                      </a:r>
                      <a:endParaRPr lang="en-US" sz="2000" dirty="0" smtClean="0"/>
                    </a:p>
                    <a:p>
                      <a:pPr algn="just"/>
                      <a:endParaRPr lang="en-US" sz="2000" dirty="0" smtClean="0"/>
                    </a:p>
                    <a:p>
                      <a:pPr algn="just"/>
                      <a:r>
                        <a:rPr lang="vi-VN" sz="2000" dirty="0" smtClean="0"/>
                        <a:t>– Hoàn thành lượng vận động của bài tập. </a:t>
                      </a:r>
                      <a:endParaRPr lang="en-US" sz="2000" dirty="0" smtClean="0"/>
                    </a:p>
                    <a:p>
                      <a:pPr algn="just"/>
                      <a:endParaRPr lang="en-US" sz="2000" dirty="0" smtClean="0"/>
                    </a:p>
                    <a:p>
                      <a:pPr algn="just"/>
                      <a:r>
                        <a:rPr lang="vi-VN" sz="2000" dirty="0" smtClean="0"/>
                        <a:t>– Nghiêm túc, tích cực trong tập luyện và hoạt động tập thể. Bước đầu hình thành thói quen tập thể dục. </a:t>
                      </a:r>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3175389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461161721"/>
              </p:ext>
            </p:extLst>
          </p:nvPr>
        </p:nvGraphicFramePr>
        <p:xfrm>
          <a:off x="381000" y="701040"/>
          <a:ext cx="8458200" cy="5120640"/>
        </p:xfrm>
        <a:graphic>
          <a:graphicData uri="http://schemas.openxmlformats.org/drawingml/2006/table">
            <a:tbl>
              <a:tblPr firstRow="1" bandRow="1">
                <a:tableStyleId>{5C22544A-7EE6-4342-B048-85BDC9FD1C3A}</a:tableStyleId>
              </a:tblPr>
              <a:tblGrid>
                <a:gridCol w="5410200"/>
                <a:gridCol w="3048000"/>
              </a:tblGrid>
              <a:tr h="370840">
                <a:tc>
                  <a:txBody>
                    <a:bodyPr/>
                    <a:lstStyle/>
                    <a:p>
                      <a:pPr algn="ctr"/>
                      <a:r>
                        <a:rPr lang="en-US" sz="3200" dirty="0" err="1" smtClean="0">
                          <a:solidFill>
                            <a:schemeClr val="tx1"/>
                          </a:solidFill>
                        </a:rPr>
                        <a:t>Nội</a:t>
                      </a:r>
                      <a:r>
                        <a:rPr lang="en-US" sz="3200" dirty="0" smtClean="0">
                          <a:solidFill>
                            <a:schemeClr val="tx1"/>
                          </a:solidFill>
                        </a:rPr>
                        <a:t> dung</a:t>
                      </a:r>
                      <a:endParaRPr lang="en-US" sz="3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3200" dirty="0" err="1" smtClean="0">
                          <a:solidFill>
                            <a:schemeClr val="tx1"/>
                          </a:solidFill>
                        </a:rPr>
                        <a:t>Thời</a:t>
                      </a:r>
                      <a:r>
                        <a:rPr lang="en-US" sz="3200" baseline="0" dirty="0" smtClean="0">
                          <a:solidFill>
                            <a:schemeClr val="tx1"/>
                          </a:solidFill>
                        </a:rPr>
                        <a:t> </a:t>
                      </a:r>
                      <a:r>
                        <a:rPr lang="en-US" sz="3200" baseline="0" dirty="0" err="1" smtClean="0">
                          <a:solidFill>
                            <a:schemeClr val="tx1"/>
                          </a:solidFill>
                        </a:rPr>
                        <a:t>lượng</a:t>
                      </a:r>
                      <a:endParaRPr lang="en-US" sz="3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0840">
                <a:tc>
                  <a:txBody>
                    <a:bodyPr/>
                    <a:lstStyle/>
                    <a:p>
                      <a:pPr algn="just"/>
                      <a:r>
                        <a:rPr lang="vi-VN" sz="2800" b="1" dirty="0" smtClean="0"/>
                        <a:t>Vận động cơ bản</a:t>
                      </a:r>
                      <a:endParaRPr lang="en-US" sz="2800" b="1" dirty="0" smtClean="0"/>
                    </a:p>
                    <a:p>
                      <a:pPr algn="just"/>
                      <a:r>
                        <a:rPr lang="vi-VN" sz="2800" b="0" dirty="0" smtClean="0"/>
                        <a:t>Đội hình đội ngũ</a:t>
                      </a:r>
                      <a:endParaRPr lang="en-US" sz="2800" b="0" dirty="0" smtClean="0"/>
                    </a:p>
                    <a:p>
                      <a:pPr algn="just"/>
                      <a:r>
                        <a:rPr lang="vi-VN" sz="2800" b="0" dirty="0" smtClean="0"/>
                        <a:t>Tư thế và kĩ năng vận động cơ bản</a:t>
                      </a:r>
                      <a:endParaRPr lang="en-US" sz="2800" b="0" dirty="0" smtClean="0"/>
                    </a:p>
                    <a:p>
                      <a:pPr algn="just"/>
                      <a:r>
                        <a:rPr lang="en-US" sz="3200" b="0" dirty="0" err="1" smtClean="0"/>
                        <a:t>Bài</a:t>
                      </a:r>
                      <a:r>
                        <a:rPr lang="en-US" sz="3200" b="0" dirty="0" smtClean="0"/>
                        <a:t> </a:t>
                      </a:r>
                      <a:r>
                        <a:rPr lang="en-US" sz="3200" b="0" dirty="0" err="1" smtClean="0"/>
                        <a:t>tập</a:t>
                      </a:r>
                      <a:r>
                        <a:rPr lang="en-US" sz="3200" b="0" dirty="0" smtClean="0"/>
                        <a:t> </a:t>
                      </a:r>
                      <a:r>
                        <a:rPr lang="en-US" sz="3200" b="0" dirty="0" err="1" smtClean="0"/>
                        <a:t>thể</a:t>
                      </a:r>
                      <a:r>
                        <a:rPr lang="en-US" sz="3200" b="0" dirty="0" smtClean="0"/>
                        <a:t> </a:t>
                      </a:r>
                      <a:r>
                        <a:rPr lang="en-US" sz="3200" b="0" dirty="0" err="1" smtClean="0"/>
                        <a:t>dục</a:t>
                      </a:r>
                      <a:endParaRPr lang="en-US" sz="2400" b="0" dirty="0" smtClean="0"/>
                    </a:p>
                    <a:p>
                      <a:pPr algn="just"/>
                      <a:endParaRPr lang="en-US" sz="3200" b="1" dirty="0" smtClean="0"/>
                    </a:p>
                    <a:p>
                      <a:pPr algn="just"/>
                      <a:r>
                        <a:rPr lang="en-US" sz="3200" b="1" dirty="0" err="1" smtClean="0"/>
                        <a:t>Thể</a:t>
                      </a:r>
                      <a:r>
                        <a:rPr lang="en-US" sz="3200" b="1" dirty="0" smtClean="0"/>
                        <a:t> </a:t>
                      </a:r>
                      <a:r>
                        <a:rPr lang="en-US" sz="3200" b="1" dirty="0" err="1" smtClean="0"/>
                        <a:t>thao</a:t>
                      </a:r>
                      <a:r>
                        <a:rPr lang="en-US" sz="3200" b="1" dirty="0" smtClean="0"/>
                        <a:t> </a:t>
                      </a:r>
                      <a:r>
                        <a:rPr lang="en-US" sz="3200" b="1" dirty="0" err="1" smtClean="0"/>
                        <a:t>tự</a:t>
                      </a:r>
                      <a:r>
                        <a:rPr lang="en-US" sz="3200" b="1" dirty="0" smtClean="0"/>
                        <a:t> </a:t>
                      </a:r>
                      <a:r>
                        <a:rPr lang="en-US" sz="3200" b="1" dirty="0" err="1" smtClean="0"/>
                        <a:t>chọn</a:t>
                      </a:r>
                      <a:endParaRPr lang="en-US" sz="3200" b="1" dirty="0" smtClean="0"/>
                    </a:p>
                    <a:p>
                      <a:pPr algn="just"/>
                      <a:endParaRPr lang="en-US" sz="2000" dirty="0" smtClean="0"/>
                    </a:p>
                    <a:p>
                      <a:pPr algn="just"/>
                      <a:r>
                        <a:rPr lang="vi-VN" sz="3200" b="1" dirty="0" smtClean="0"/>
                        <a:t>Đánh giá cuối học kì, cuối năm học</a:t>
                      </a:r>
                      <a:endParaRPr lang="en-US" sz="3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000" dirty="0" smtClean="0"/>
                    </a:p>
                    <a:p>
                      <a:pPr algn="ctr"/>
                      <a:r>
                        <a:rPr lang="en-US" sz="3200" dirty="0" smtClean="0"/>
                        <a:t>20%</a:t>
                      </a:r>
                    </a:p>
                    <a:p>
                      <a:pPr algn="ctr"/>
                      <a:endParaRPr lang="en-US" sz="2000" dirty="0" smtClean="0">
                        <a:solidFill>
                          <a:schemeClr val="tx1"/>
                        </a:solidFill>
                      </a:endParaRPr>
                    </a:p>
                    <a:p>
                      <a:pPr algn="ctr"/>
                      <a:r>
                        <a:rPr lang="en-US" sz="3200" dirty="0" smtClean="0">
                          <a:solidFill>
                            <a:schemeClr val="tx1"/>
                          </a:solidFill>
                        </a:rPr>
                        <a:t>35%</a:t>
                      </a:r>
                    </a:p>
                    <a:p>
                      <a:pPr algn="ctr"/>
                      <a:endParaRPr lang="en-US" sz="2000" dirty="0" smtClean="0">
                        <a:solidFill>
                          <a:schemeClr val="tx1"/>
                        </a:solidFill>
                      </a:endParaRPr>
                    </a:p>
                    <a:p>
                      <a:pPr algn="ctr"/>
                      <a:r>
                        <a:rPr lang="en-US" sz="3200" dirty="0" smtClean="0">
                          <a:solidFill>
                            <a:schemeClr val="tx1"/>
                          </a:solidFill>
                        </a:rPr>
                        <a:t>10%</a:t>
                      </a:r>
                    </a:p>
                    <a:p>
                      <a:pPr algn="ctr"/>
                      <a:endParaRPr lang="en-US" sz="2000" dirty="0" smtClean="0">
                        <a:solidFill>
                          <a:schemeClr val="tx1"/>
                        </a:solidFill>
                      </a:endParaRPr>
                    </a:p>
                    <a:p>
                      <a:pPr algn="ctr"/>
                      <a:r>
                        <a:rPr lang="en-US" sz="3200" dirty="0" smtClean="0">
                          <a:solidFill>
                            <a:schemeClr val="tx1"/>
                          </a:solidFill>
                        </a:rPr>
                        <a:t>20%</a:t>
                      </a:r>
                    </a:p>
                    <a:p>
                      <a:pPr algn="ctr"/>
                      <a:endParaRPr lang="en-US" sz="3200" dirty="0" smtClean="0">
                        <a:solidFill>
                          <a:schemeClr val="tx1"/>
                        </a:solidFill>
                      </a:endParaRPr>
                    </a:p>
                    <a:p>
                      <a:pPr algn="ctr"/>
                      <a:r>
                        <a:rPr lang="en-US" sz="3200" dirty="0" smtClean="0">
                          <a:solidFill>
                            <a:schemeClr val="tx1"/>
                          </a:solidFill>
                        </a:rPr>
                        <a:t>10%</a:t>
                      </a:r>
                      <a:endParaRPr lang="en-US" sz="3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3175389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4600" y="304800"/>
            <a:ext cx="3471400" cy="707886"/>
          </a:xfrm>
          <a:prstGeom prst="rect">
            <a:avLst/>
          </a:prstGeom>
        </p:spPr>
        <p:txBody>
          <a:bodyPr wrap="none">
            <a:spAutoFit/>
          </a:bodyPr>
          <a:lstStyle/>
          <a:p>
            <a:r>
              <a:rPr lang="en-US" sz="4000" dirty="0" err="1" smtClean="0"/>
              <a:t>Thiết</a:t>
            </a:r>
            <a:r>
              <a:rPr lang="en-US" sz="4000" dirty="0" smtClean="0"/>
              <a:t> </a:t>
            </a:r>
            <a:r>
              <a:rPr lang="en-US" sz="4000" dirty="0" err="1" smtClean="0"/>
              <a:t>bị</a:t>
            </a:r>
            <a:r>
              <a:rPr lang="en-US" sz="4000" dirty="0" smtClean="0"/>
              <a:t> </a:t>
            </a:r>
            <a:r>
              <a:rPr lang="en-US" sz="4000" dirty="0" err="1" smtClean="0"/>
              <a:t>dạy</a:t>
            </a:r>
            <a:r>
              <a:rPr lang="en-US" sz="4000" dirty="0" smtClean="0"/>
              <a:t> </a:t>
            </a:r>
            <a:r>
              <a:rPr lang="en-US" sz="4000" dirty="0" err="1" smtClean="0"/>
              <a:t>học</a:t>
            </a:r>
            <a:endParaRPr lang="en-US" sz="4000" dirty="0"/>
          </a:p>
        </p:txBody>
      </p:sp>
      <p:sp>
        <p:nvSpPr>
          <p:cNvPr id="3" name="Rectangle 2"/>
          <p:cNvSpPr/>
          <p:nvPr/>
        </p:nvSpPr>
        <p:spPr>
          <a:xfrm>
            <a:off x="907047" y="1371600"/>
            <a:ext cx="5830442" cy="584775"/>
          </a:xfrm>
          <a:prstGeom prst="rect">
            <a:avLst/>
          </a:prstGeom>
        </p:spPr>
        <p:txBody>
          <a:bodyPr wrap="none">
            <a:spAutoFit/>
          </a:bodyPr>
          <a:lstStyle/>
          <a:p>
            <a:r>
              <a:rPr lang="vi-VN" sz="3200" dirty="0" smtClean="0"/>
              <a:t>Thiết bị để minh hoạ, trình diễn</a:t>
            </a:r>
            <a:endParaRPr lang="en-US" sz="3200" dirty="0"/>
          </a:p>
        </p:txBody>
      </p:sp>
      <p:sp>
        <p:nvSpPr>
          <p:cNvPr id="4" name="Rectangle 3"/>
          <p:cNvSpPr/>
          <p:nvPr/>
        </p:nvSpPr>
        <p:spPr>
          <a:xfrm>
            <a:off x="1024875" y="2514600"/>
            <a:ext cx="4055919" cy="584775"/>
          </a:xfrm>
          <a:prstGeom prst="rect">
            <a:avLst/>
          </a:prstGeom>
        </p:spPr>
        <p:txBody>
          <a:bodyPr wrap="none">
            <a:spAutoFit/>
          </a:bodyPr>
          <a:lstStyle/>
          <a:p>
            <a:r>
              <a:rPr lang="vi-VN" sz="3200" dirty="0" smtClean="0"/>
              <a:t>Thiết bị để thực hành</a:t>
            </a:r>
            <a:endParaRPr lang="en-US" sz="3200" dirty="0"/>
          </a:p>
        </p:txBody>
      </p:sp>
      <p:sp>
        <p:nvSpPr>
          <p:cNvPr id="5" name="Rectangle 4"/>
          <p:cNvSpPr/>
          <p:nvPr/>
        </p:nvSpPr>
        <p:spPr>
          <a:xfrm>
            <a:off x="1143000" y="3752166"/>
            <a:ext cx="7696200" cy="1077218"/>
          </a:xfrm>
          <a:prstGeom prst="rect">
            <a:avLst/>
          </a:prstGeom>
        </p:spPr>
        <p:txBody>
          <a:bodyPr wrap="square">
            <a:spAutoFit/>
          </a:bodyPr>
          <a:lstStyle/>
          <a:p>
            <a:r>
              <a:rPr lang="vi-VN" sz="3200" dirty="0" smtClean="0"/>
              <a:t>Khu vực tập luyện: Sân tập, đường chạy, nhà tập đa năng,…</a:t>
            </a:r>
            <a:endParaRPr lang="en-US" sz="3200" dirty="0"/>
          </a:p>
        </p:txBody>
      </p:sp>
    </p:spTree>
    <p:extLst>
      <p:ext uri="{BB962C8B-B14F-4D97-AF65-F5344CB8AC3E}">
        <p14:creationId xmlns:p14="http://schemas.microsoft.com/office/powerpoint/2010/main" val="3175389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3914" y="1478101"/>
            <a:ext cx="8610600" cy="3170099"/>
          </a:xfrm>
          <a:prstGeom prst="rect">
            <a:avLst/>
          </a:prstGeom>
        </p:spPr>
        <p:txBody>
          <a:bodyPr wrap="square">
            <a:spAutoFit/>
          </a:bodyPr>
          <a:lstStyle/>
          <a:p>
            <a:pPr algn="just"/>
            <a:r>
              <a:rPr lang="vi-VN" sz="4000" dirty="0" smtClean="0"/>
              <a:t>Ở lớp 1, lớp 2 và lớp 3, nội dung thể thao tự chọn chủ yếu là trò chơi vận động gắn với một số môn thể thao phù hợp với thể lực của học sinh và khả năng tổ chức của nhà trường. </a:t>
            </a:r>
            <a:endParaRPr lang="en-US" sz="4000" dirty="0"/>
          </a:p>
        </p:txBody>
      </p:sp>
    </p:spTree>
    <p:extLst>
      <p:ext uri="{BB962C8B-B14F-4D97-AF65-F5344CB8AC3E}">
        <p14:creationId xmlns:p14="http://schemas.microsoft.com/office/powerpoint/2010/main" val="3175389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305800" cy="1754326"/>
          </a:xfrm>
          <a:prstGeom prst="rect">
            <a:avLst/>
          </a:prstGeom>
        </p:spPr>
        <p:txBody>
          <a:bodyPr wrap="square">
            <a:spAutoFit/>
          </a:bodyPr>
          <a:lstStyle/>
          <a:p>
            <a:pPr algn="just"/>
            <a:r>
              <a:rPr lang="vi-VN" sz="3600" dirty="0" smtClean="0"/>
              <a:t>Từ lớp 4 đến lớp 9, học sinh được hướng dẫn luyện tập và tham gia thi đấu các môn thể thao phù hợp. </a:t>
            </a:r>
            <a:endParaRPr lang="en-US" sz="3600" dirty="0"/>
          </a:p>
        </p:txBody>
      </p:sp>
      <p:sp>
        <p:nvSpPr>
          <p:cNvPr id="3" name="Rectangle 2"/>
          <p:cNvSpPr/>
          <p:nvPr/>
        </p:nvSpPr>
        <p:spPr>
          <a:xfrm>
            <a:off x="457200" y="2828836"/>
            <a:ext cx="8382000" cy="2308324"/>
          </a:xfrm>
          <a:prstGeom prst="rect">
            <a:avLst/>
          </a:prstGeom>
        </p:spPr>
        <p:txBody>
          <a:bodyPr wrap="square">
            <a:spAutoFit/>
          </a:bodyPr>
          <a:lstStyle/>
          <a:p>
            <a:pPr algn="just"/>
            <a:r>
              <a:rPr lang="vi-VN" sz="3600" dirty="0" smtClean="0"/>
              <a:t>Giáo viên vận dụng linh hoạt các phương pháp dạy học đặc trưng như: trực quan, sử dụng lời nói, tập luyện, sửa sai, trò chơi, thi đấu, trình diễn,...;</a:t>
            </a:r>
            <a:endParaRPr lang="en-US" sz="3600" dirty="0"/>
          </a:p>
        </p:txBody>
      </p:sp>
    </p:spTree>
    <p:extLst>
      <p:ext uri="{BB962C8B-B14F-4D97-AF65-F5344CB8AC3E}">
        <p14:creationId xmlns:p14="http://schemas.microsoft.com/office/powerpoint/2010/main" val="3175389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228600"/>
            <a:ext cx="7080785" cy="523220"/>
          </a:xfrm>
          <a:prstGeom prst="rect">
            <a:avLst/>
          </a:prstGeom>
        </p:spPr>
        <p:txBody>
          <a:bodyPr wrap="none">
            <a:spAutoFit/>
          </a:bodyPr>
          <a:lstStyle/>
          <a:p>
            <a:r>
              <a:rPr lang="vi-VN" sz="2800" dirty="0" smtClean="0"/>
              <a:t>Đánh giá thường xuyên và đánh giá định kì</a:t>
            </a:r>
            <a:endParaRPr lang="en-US" sz="2800" dirty="0"/>
          </a:p>
        </p:txBody>
      </p:sp>
      <p:sp>
        <p:nvSpPr>
          <p:cNvPr id="3" name="Rectangle 2"/>
          <p:cNvSpPr/>
          <p:nvPr/>
        </p:nvSpPr>
        <p:spPr>
          <a:xfrm>
            <a:off x="195943" y="1219200"/>
            <a:ext cx="8686800" cy="2246769"/>
          </a:xfrm>
          <a:prstGeom prst="rect">
            <a:avLst/>
          </a:prstGeom>
        </p:spPr>
        <p:txBody>
          <a:bodyPr wrap="square">
            <a:spAutoFit/>
          </a:bodyPr>
          <a:lstStyle/>
          <a:p>
            <a:pPr algn="just"/>
            <a:r>
              <a:rPr lang="vi-VN" sz="2800" b="1" dirty="0" smtClean="0"/>
              <a:t>Đánh giá thường xuyên</a:t>
            </a:r>
            <a:r>
              <a:rPr lang="vi-VN" sz="2800" dirty="0" smtClean="0"/>
              <a:t>: </a:t>
            </a:r>
            <a:endParaRPr lang="en-US" sz="2800" dirty="0" smtClean="0"/>
          </a:p>
          <a:p>
            <a:pPr algn="just"/>
            <a:r>
              <a:rPr lang="vi-VN" sz="2800" dirty="0" smtClean="0"/>
              <a:t>Bao gồm đánh giá chính thức (thông qua các hoạt động thực hành, tập luyện, trình diễn,...) và đánh giá không chính thức (bao gồm quan sát trên lớp, đối thoại, học sinh tự đánh giá,...)</a:t>
            </a:r>
            <a:endParaRPr lang="en-US" sz="2800" dirty="0"/>
          </a:p>
        </p:txBody>
      </p:sp>
      <p:sp>
        <p:nvSpPr>
          <p:cNvPr id="4" name="Rectangle 3"/>
          <p:cNvSpPr/>
          <p:nvPr/>
        </p:nvSpPr>
        <p:spPr>
          <a:xfrm>
            <a:off x="195943" y="3810000"/>
            <a:ext cx="8686799" cy="2246769"/>
          </a:xfrm>
          <a:prstGeom prst="rect">
            <a:avLst/>
          </a:prstGeom>
        </p:spPr>
        <p:txBody>
          <a:bodyPr wrap="square">
            <a:spAutoFit/>
          </a:bodyPr>
          <a:lstStyle/>
          <a:p>
            <a:pPr algn="just"/>
            <a:r>
              <a:rPr lang="vi-VN" sz="2800" b="1" dirty="0" smtClean="0"/>
              <a:t>Đánh giá định kì</a:t>
            </a:r>
            <a:r>
              <a:rPr lang="vi-VN" sz="2800" dirty="0" smtClean="0"/>
              <a:t>: </a:t>
            </a:r>
            <a:endParaRPr lang="en-US" sz="2800" dirty="0" smtClean="0"/>
          </a:p>
          <a:p>
            <a:pPr algn="just"/>
            <a:r>
              <a:rPr lang="vi-VN" sz="2800" dirty="0" smtClean="0"/>
              <a:t>Nội dung đánh giá chú trọng đến kĩ năng thực hành, thể lực của học sinh; phối hợp với đánh giá thường xuyên cung cấp thông tin để phân loại học sinh và điều chỉnh nội dung, phương pháp giáo dục</a:t>
            </a:r>
            <a:endParaRPr lang="en-US" sz="2800" dirty="0"/>
          </a:p>
        </p:txBody>
      </p:sp>
    </p:spTree>
    <p:extLst>
      <p:ext uri="{BB962C8B-B14F-4D97-AF65-F5344CB8AC3E}">
        <p14:creationId xmlns:p14="http://schemas.microsoft.com/office/powerpoint/2010/main" val="3175389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756</Words>
  <Application>Microsoft Office PowerPoint</Application>
  <PresentationFormat>On-screen Show (4:3)</PresentationFormat>
  <Paragraphs>72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amind</dc:creator>
  <cp:lastModifiedBy>amind</cp:lastModifiedBy>
  <cp:revision>3</cp:revision>
  <dcterms:created xsi:type="dcterms:W3CDTF">2019-07-29T03:08:11Z</dcterms:created>
  <dcterms:modified xsi:type="dcterms:W3CDTF">2019-07-29T03:38:24Z</dcterms:modified>
</cp:coreProperties>
</file>